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00"/>
    <a:srgbClr val="00C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060" y="-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AB6B5-3BC0-48B3-A6F4-4FD341A638BA}" type="datetimeFigureOut">
              <a:rPr kumimoji="1" lang="ja-JP" altLang="en-US" smtClean="0"/>
              <a:t>2014/7/31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25336-ED74-4C3F-8478-4F64DB817A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016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25336-ED74-4C3F-8478-4F64DB817AC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8300" y="1936979"/>
            <a:ext cx="8432519" cy="1577805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 smtClean="0"/>
              <a:t>マスタ タイトルの書式設定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1475" y="4502516"/>
            <a:ext cx="8431213" cy="2107833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ja-JP" altLang="en-US" smtClean="0"/>
              <a:t>マスタ サブタイトルの書式設定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  <a:endParaRPr lang="en-US" altLang="ja-JP" dirty="0" smtClean="0"/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85860"/>
            <a:ext cx="8229600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altLang="ja-JP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000" b="1">
          <a:solidFill>
            <a:schemeClr val="bg2"/>
          </a:solidFill>
          <a:effectLst>
            <a:outerShdw blurRad="50800" dist="38100" dir="2700000">
              <a:schemeClr val="accent1">
                <a:alpha val="43000"/>
              </a:schemeClr>
            </a:outerShdw>
          </a:effectLst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0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0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0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0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pitchFamily="-10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pitchFamily="-10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pitchFamily="-10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700" b="1">
          <a:solidFill>
            <a:schemeClr val="tx2"/>
          </a:solidFill>
          <a:latin typeface="Arial" pitchFamily="-108" charset="0"/>
        </a:defRPr>
      </a:lvl9pPr>
    </p:titleStyle>
    <p:bodyStyle>
      <a:lvl1pPr marL="342900" indent="-3429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Wingdings" charset="2"/>
        <a:buChar char="§"/>
        <a:defRPr kumimoji="1" sz="24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kumimoji="1" sz="22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</a:defRPr>
      </a:lvl2pPr>
      <a:lvl3pPr marL="11430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Char char="•"/>
        <a:defRPr kumimoji="1" sz="19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</a:defRPr>
      </a:lvl3pPr>
      <a:lvl4pPr marL="16002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kumimoji="1" sz="20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</a:defRPr>
      </a:lvl4pPr>
      <a:lvl5pPr marL="20574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kumimoji="1" sz="20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</a:defRPr>
      </a:lvl5pPr>
      <a:lvl6pPr marL="25146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6.png"/><Relationship Id="rId7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Layered Solid Texture Synthesis from a Single 2D Exemplar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Kenshi Takayama</a:t>
            </a:r>
            <a:r>
              <a:rPr kumimoji="1" lang="en-US" altLang="ja-JP" baseline="30000" dirty="0" smtClean="0"/>
              <a:t>1</a:t>
            </a:r>
            <a:r>
              <a:rPr kumimoji="1" lang="en-US" altLang="ja-JP" dirty="0" smtClean="0"/>
              <a:t>              </a:t>
            </a:r>
            <a:r>
              <a:rPr lang="en-US" altLang="ja-JP" dirty="0" smtClean="0"/>
              <a:t>Takeo Igarashi</a:t>
            </a:r>
            <a:r>
              <a:rPr lang="en-US" altLang="ja-JP" baseline="30000" dirty="0" smtClean="0"/>
              <a:t>1,2</a:t>
            </a:r>
          </a:p>
          <a:p>
            <a:endParaRPr lang="en-US" altLang="ja-JP" dirty="0" smtClean="0"/>
          </a:p>
          <a:p>
            <a:r>
              <a:rPr lang="en-US" altLang="ja-JP" sz="1800" baseline="30000" dirty="0" smtClean="0"/>
              <a:t>1</a:t>
            </a:r>
            <a:r>
              <a:rPr lang="en-US" altLang="ja-JP" sz="1800" dirty="0" smtClean="0"/>
              <a:t>The University of Tokyo</a:t>
            </a:r>
          </a:p>
          <a:p>
            <a:r>
              <a:rPr lang="en-US" altLang="ja-JP" sz="1800" baseline="30000" dirty="0" smtClean="0"/>
              <a:t>2</a:t>
            </a:r>
            <a:r>
              <a:rPr lang="en-US" altLang="ja-JP" sz="1800" dirty="0" smtClean="0"/>
              <a:t>JST/ERATO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Synthesis results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Works well for many examples!</a:t>
            </a:r>
            <a:endParaRPr kumimoji="1" lang="ja-JP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6957" y="2714620"/>
            <a:ext cx="14859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2857" y="2714620"/>
            <a:ext cx="14859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C:\Documents and Settings\kenshi\My Documents\Visual Studio 2005\Projects\LayeredSolidSynthesis\LayeredSolidSynthesis\strata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3049583"/>
            <a:ext cx="792162" cy="7318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54657" y="2714620"/>
            <a:ext cx="14859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40557" y="2714620"/>
            <a:ext cx="14859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C:\Documents and Settings\kenshi\My Documents\Visual Studio 2005\Projects\LayeredSolidSynthesis\LayeredSolidSynthesis\strata-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6282" y="3049583"/>
            <a:ext cx="792163" cy="7318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6957" y="4162420"/>
            <a:ext cx="14859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82857" y="4162420"/>
            <a:ext cx="14859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C:\Documents and Settings\kenshi\My Documents\Visual Studio 2005\Projects\LayeredSolidSynthesis\LayeredSolidSynthesis\cake1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5720" y="4497383"/>
            <a:ext cx="792162" cy="7318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54657" y="4162420"/>
            <a:ext cx="14859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240557" y="4162420"/>
            <a:ext cx="14859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 descr="C:\Documents and Settings\kenshi\My Documents\Visual Studio 2005\Projects\LayeredSolidSynthesis\LayeredSolidSynthesis\top_rollcake1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86282" y="4497383"/>
            <a:ext cx="792163" cy="7318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When applied to 3D models</a:t>
            </a:r>
            <a:endParaRPr kumimoji="1" lang="ja-JP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198890"/>
            <a:ext cx="7643866" cy="530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rgbClr val="00B0F0"/>
                </a:solidFill>
                <a:sym typeface="Wingdings" pitchFamily="2" charset="2"/>
              </a:rPr>
              <a:t></a:t>
            </a:r>
            <a:r>
              <a:rPr lang="en-US" altLang="ja-JP" dirty="0" smtClean="0">
                <a:sym typeface="Wingdings" pitchFamily="2" charset="2"/>
              </a:rPr>
              <a:t> </a:t>
            </a:r>
            <a:r>
              <a:rPr lang="en-US" altLang="ja-JP" dirty="0" smtClean="0"/>
              <a:t>“Cross-hatching” much reduced</a:t>
            </a:r>
          </a:p>
          <a:p>
            <a:r>
              <a:rPr lang="en-US" altLang="ja-JP" b="1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r>
              <a:rPr lang="en-US" altLang="ja-JP" dirty="0" smtClean="0">
                <a:sym typeface="Wingdings" pitchFamily="2" charset="2"/>
              </a:rPr>
              <a:t> </a:t>
            </a:r>
            <a:r>
              <a:rPr lang="en-US" altLang="ja-JP" dirty="0" smtClean="0"/>
              <a:t>Strong blur</a:t>
            </a:r>
          </a:p>
          <a:p>
            <a:r>
              <a:rPr lang="en-US" altLang="ja-JP" b="1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r>
              <a:rPr lang="en-US" altLang="ja-JP" dirty="0" smtClean="0">
                <a:sym typeface="Wingdings" pitchFamily="2" charset="2"/>
              </a:rPr>
              <a:t> </a:t>
            </a:r>
            <a:r>
              <a:rPr lang="en-US" altLang="ja-JP" dirty="0" smtClean="0"/>
              <a:t>Directionality still remains</a:t>
            </a:r>
          </a:p>
          <a:p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714348" y="4857760"/>
            <a:ext cx="7715304" cy="1785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400" dirty="0"/>
          </a:p>
        </p:txBody>
      </p:sp>
      <p:sp>
        <p:nvSpPr>
          <p:cNvPr id="21" name="正方形/長方形 20"/>
          <p:cNvSpPr/>
          <p:nvPr/>
        </p:nvSpPr>
        <p:spPr>
          <a:xfrm>
            <a:off x="714348" y="3000372"/>
            <a:ext cx="7715304" cy="178595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4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Discussions</a:t>
            </a:r>
            <a:endParaRPr kumimoji="1" lang="ja-JP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3111195"/>
            <a:ext cx="1495403" cy="153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3143248"/>
            <a:ext cx="1495403" cy="153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8035" y="4968583"/>
            <a:ext cx="1495403" cy="153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9190" y="5000636"/>
            <a:ext cx="1495403" cy="153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5140" y="4968583"/>
            <a:ext cx="1495403" cy="153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15140" y="3143248"/>
            <a:ext cx="1495403" cy="153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テキスト ボックス 16"/>
          <p:cNvSpPr txBox="1"/>
          <p:nvPr/>
        </p:nvSpPr>
        <p:spPr>
          <a:xfrm>
            <a:off x="857224" y="371475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Naïve sweeping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57224" y="5559998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2"/>
                </a:solidFill>
              </a:rPr>
              <a:t>Our synthesis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rot="16200000" flipV="1">
            <a:off x="2178827" y="1750207"/>
            <a:ext cx="1714512" cy="16430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rot="16200000" flipV="1">
            <a:off x="1250133" y="2678901"/>
            <a:ext cx="3571900" cy="16430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 rot="16200000" flipV="1">
            <a:off x="1071538" y="3357561"/>
            <a:ext cx="3571900" cy="1428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rot="10800000">
            <a:off x="2071670" y="2786058"/>
            <a:ext cx="5429289" cy="29289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Thank you!</a:t>
            </a:r>
            <a:endParaRPr kumimoji="1" lang="ja-JP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Motivation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Our previous work:</a:t>
            </a:r>
            <a:br>
              <a:rPr lang="en-US" altLang="ja-JP" dirty="0" smtClean="0"/>
            </a:br>
            <a:r>
              <a:rPr lang="en-US" altLang="ja-JP" dirty="0" smtClean="0"/>
              <a:t>    Lapped Solid Textures [</a:t>
            </a:r>
            <a:r>
              <a:rPr lang="en-US" altLang="ja-JP" dirty="0" smtClean="0">
                <a:solidFill>
                  <a:schemeClr val="accent5">
                    <a:lumMod val="75000"/>
                  </a:schemeClr>
                </a:solidFill>
              </a:rPr>
              <a:t>Takayama et al.2008</a:t>
            </a:r>
            <a:r>
              <a:rPr lang="en-US" altLang="ja-JP" dirty="0" smtClean="0"/>
              <a:t>]</a:t>
            </a:r>
            <a:endParaRPr lang="ja-JP" altLang="en-US" dirty="0"/>
          </a:p>
        </p:txBody>
      </p:sp>
      <p:pic>
        <p:nvPicPr>
          <p:cNvPr id="5" name="Picture 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6113" y="2437661"/>
            <a:ext cx="3659225" cy="2649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0678" y="3988405"/>
            <a:ext cx="1027602" cy="10276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8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06" y="2428868"/>
            <a:ext cx="3286148" cy="27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テキスト ボックス 6"/>
          <p:cNvSpPr txBox="1">
            <a:spLocks noChangeArrowheads="1"/>
          </p:cNvSpPr>
          <p:nvPr/>
        </p:nvSpPr>
        <p:spPr bwMode="auto">
          <a:xfrm>
            <a:off x="1714486" y="4911532"/>
            <a:ext cx="928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dirty="0">
                <a:latin typeface="Calibri" pitchFamily="34" charset="0"/>
              </a:rPr>
              <a:t>Strata</a:t>
            </a:r>
            <a:endParaRPr lang="ja-JP" altLang="en-US" sz="2400" dirty="0">
              <a:latin typeface="Calibri" pitchFamily="34" charset="0"/>
            </a:endParaRPr>
          </a:p>
        </p:txBody>
      </p:sp>
      <p:sp>
        <p:nvSpPr>
          <p:cNvPr id="10" name="テキスト ボックス 7"/>
          <p:cNvSpPr txBox="1">
            <a:spLocks noChangeArrowheads="1"/>
          </p:cNvSpPr>
          <p:nvPr/>
        </p:nvSpPr>
        <p:spPr bwMode="auto">
          <a:xfrm>
            <a:off x="6429388" y="4911532"/>
            <a:ext cx="928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400" dirty="0">
                <a:latin typeface="Calibri" pitchFamily="34" charset="0"/>
              </a:rPr>
              <a:t>Cake</a:t>
            </a:r>
            <a:endParaRPr lang="ja-JP" altLang="en-US" sz="2400" dirty="0">
              <a:latin typeface="Calibri" pitchFamily="34" charset="0"/>
            </a:endParaRPr>
          </a:p>
        </p:txBody>
      </p:sp>
      <p:pic>
        <p:nvPicPr>
          <p:cNvPr id="4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5195" y="3985382"/>
            <a:ext cx="1012491" cy="1030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8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5195" y="2874252"/>
            <a:ext cx="1009468" cy="1039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6" name="正方形/長方形 55"/>
          <p:cNvSpPr/>
          <p:nvPr/>
        </p:nvSpPr>
        <p:spPr>
          <a:xfrm>
            <a:off x="1643042" y="5500702"/>
            <a:ext cx="5786478" cy="1071570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dirty="0" smtClean="0"/>
              <a:t>Question:</a:t>
            </a:r>
          </a:p>
          <a:p>
            <a:r>
              <a:rPr kumimoji="1" lang="en-US" altLang="ja-JP" sz="2400" dirty="0" smtClean="0"/>
              <a:t>    How to create </a:t>
            </a:r>
            <a:r>
              <a:rPr kumimoji="1" lang="en-US" altLang="ja-JP" sz="2400" b="1" dirty="0" smtClean="0"/>
              <a:t>layered</a:t>
            </a:r>
            <a:r>
              <a:rPr kumimoji="1" lang="en-US" altLang="ja-JP" sz="2400" dirty="0" smtClean="0"/>
              <a:t> solid textures?</a:t>
            </a:r>
            <a:endParaRPr kumimoji="1" lang="ja-JP" altLang="en-US" sz="2400" dirty="0"/>
          </a:p>
        </p:txBody>
      </p:sp>
      <p:sp>
        <p:nvSpPr>
          <p:cNvPr id="57" name="角丸四角形 56"/>
          <p:cNvSpPr/>
          <p:nvPr/>
        </p:nvSpPr>
        <p:spPr>
          <a:xfrm>
            <a:off x="3143240" y="2643182"/>
            <a:ext cx="1428760" cy="25717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角丸四角形 57"/>
          <p:cNvSpPr/>
          <p:nvPr/>
        </p:nvSpPr>
        <p:spPr>
          <a:xfrm>
            <a:off x="7643834" y="3786190"/>
            <a:ext cx="1428760" cy="14287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Naïve method </a:t>
            </a:r>
            <a:r>
              <a:rPr kumimoji="1" lang="en-US" altLang="ja-JP" sz="1800" b="0" dirty="0" smtClean="0"/>
              <a:t>[</a:t>
            </a:r>
            <a:r>
              <a:rPr kumimoji="1" lang="en-US" altLang="ja-JP" sz="1800" b="0" dirty="0" smtClean="0">
                <a:solidFill>
                  <a:schemeClr val="accent5">
                    <a:lumMod val="75000"/>
                  </a:schemeClr>
                </a:solidFill>
              </a:rPr>
              <a:t>Takayama et al. 2008</a:t>
            </a:r>
            <a:r>
              <a:rPr kumimoji="1" lang="en-US" altLang="ja-JP" sz="1800" b="0" dirty="0" smtClean="0"/>
              <a:t>]</a:t>
            </a:r>
            <a:endParaRPr kumimoji="1" lang="ja-JP" altLang="en-US" b="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Sweep a 2D image from 2 directions</a:t>
            </a:r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en-US" altLang="ja-JP" b="1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r>
              <a:rPr lang="en-US" altLang="ja-JP" dirty="0" smtClean="0">
                <a:sym typeface="Wingdings" pitchFamily="2" charset="2"/>
              </a:rPr>
              <a:t> </a:t>
            </a:r>
            <a:r>
              <a:rPr kumimoji="1" lang="en-US" altLang="ja-JP" dirty="0" smtClean="0"/>
              <a:t>Cross-hatching artifact</a:t>
            </a:r>
            <a:endParaRPr kumimoji="1" lang="ja-JP" alt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1738321"/>
            <a:ext cx="280828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C:\Documents and Settings\kenshi\My Documents\introduce_myself\LappedSolidTextures\strata\strata_bottom.png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1511268" y="2281234"/>
            <a:ext cx="1809109" cy="2155319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</p:pic>
      <p:pic>
        <p:nvPicPr>
          <p:cNvPr id="7" name="Picture 4" descr="C:\Documents and Settings\kenshi\My Documents\introduce_myself\LappedSolidTextures\strata\strata_bottom.png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6083300" y="2281234"/>
            <a:ext cx="1809109" cy="2155319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</p:pic>
      <p:cxnSp>
        <p:nvCxnSpPr>
          <p:cNvPr id="8" name="直線矢印コネクタ 7"/>
          <p:cNvCxnSpPr/>
          <p:nvPr/>
        </p:nvCxnSpPr>
        <p:spPr>
          <a:xfrm flipV="1">
            <a:off x="2324142" y="2469765"/>
            <a:ext cx="4480814" cy="246800"/>
          </a:xfrm>
          <a:prstGeom prst="straightConnector1">
            <a:avLst/>
          </a:prstGeom>
          <a:ln w="114300">
            <a:solidFill>
              <a:srgbClr val="FF0000"/>
            </a:solidFill>
            <a:prstDash val="sysDash"/>
            <a:tailEnd type="stealth" w="lg" len="lg"/>
          </a:ln>
          <a:scene3d>
            <a:camera prst="isometricTopUp">
              <a:rot lat="19476224" lon="18300000" rev="3609746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2459534" y="2062753"/>
            <a:ext cx="4160122" cy="536484"/>
          </a:xfrm>
          <a:prstGeom prst="straightConnector1">
            <a:avLst/>
          </a:prstGeom>
          <a:ln w="114300">
            <a:solidFill>
              <a:srgbClr val="00FF00"/>
            </a:solidFill>
            <a:prstDash val="sysDash"/>
            <a:headEnd type="stealth" w="lg" len="lg"/>
            <a:tailEnd type="none" w="lg" len="lg"/>
          </a:ln>
          <a:scene3d>
            <a:camera prst="isometricBottomDown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928794" y="5214950"/>
            <a:ext cx="5286412" cy="13572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dirty="0" smtClean="0">
                <a:solidFill>
                  <a:schemeClr val="accent2"/>
                </a:solidFill>
              </a:rPr>
              <a:t>Our proposal:</a:t>
            </a:r>
            <a:br>
              <a:rPr lang="en-US" altLang="ja-JP" sz="2400" b="1" dirty="0" smtClean="0">
                <a:solidFill>
                  <a:schemeClr val="accent2"/>
                </a:solidFill>
              </a:rPr>
            </a:br>
            <a:r>
              <a:rPr lang="en-US" altLang="ja-JP" sz="2400" b="1" dirty="0" smtClean="0">
                <a:solidFill>
                  <a:schemeClr val="accent2"/>
                </a:solidFill>
              </a:rPr>
              <a:t>    </a:t>
            </a:r>
            <a:r>
              <a:rPr lang="en-US" altLang="ja-JP" sz="2400" dirty="0" smtClean="0">
                <a:solidFill>
                  <a:schemeClr val="accent2"/>
                </a:solidFill>
              </a:rPr>
              <a:t>Algorithm for synthesizing</a:t>
            </a:r>
            <a:r>
              <a:rPr kumimoji="1" lang="en-US" altLang="ja-JP" sz="2400" dirty="0" smtClean="0">
                <a:solidFill>
                  <a:schemeClr val="accent2"/>
                </a:solidFill>
              </a:rPr>
              <a:t> layered </a:t>
            </a:r>
            <a:br>
              <a:rPr kumimoji="1" lang="en-US" altLang="ja-JP" sz="2400" dirty="0" smtClean="0">
                <a:solidFill>
                  <a:schemeClr val="accent2"/>
                </a:solidFill>
              </a:rPr>
            </a:br>
            <a:r>
              <a:rPr kumimoji="1" lang="en-US" altLang="ja-JP" sz="2400" dirty="0" smtClean="0">
                <a:solidFill>
                  <a:schemeClr val="accent2"/>
                </a:solidFill>
              </a:rPr>
              <a:t>    solid textures from 2D exemplars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 rot="21422901">
            <a:off x="3557772" y="1795662"/>
            <a:ext cx="2286016" cy="2286016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dash"/>
          </a:ln>
          <a:scene3d>
            <a:camera prst="isometricTopUp">
              <a:rot lat="19199995" lon="18599998" rev="3609745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Problem definition</a:t>
            </a:r>
            <a:endParaRPr kumimoji="1" lang="ja-JP" altLang="en-US" dirty="0"/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1796636"/>
            <a:ext cx="2879293" cy="266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矢印コネクタ 4"/>
          <p:cNvCxnSpPr/>
          <p:nvPr/>
        </p:nvCxnSpPr>
        <p:spPr>
          <a:xfrm rot="5400000" flipH="1" flipV="1">
            <a:off x="5954615" y="1697584"/>
            <a:ext cx="488950" cy="1588"/>
          </a:xfrm>
          <a:prstGeom prst="straightConnector1">
            <a:avLst/>
          </a:prstGeom>
          <a:ln w="38100" cap="rnd">
            <a:solidFill>
              <a:srgbClr val="0000FF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rot="10800000" flipV="1">
            <a:off x="4781988" y="3950171"/>
            <a:ext cx="433388" cy="217487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>
            <a:off x="7699828" y="3727721"/>
            <a:ext cx="419100" cy="106362"/>
          </a:xfrm>
          <a:prstGeom prst="straightConnector1">
            <a:avLst/>
          </a:prstGeom>
          <a:ln w="38100" cap="rnd">
            <a:solidFill>
              <a:srgbClr val="00FF00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9139" y="3925891"/>
            <a:ext cx="228600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7816" y="3551508"/>
            <a:ext cx="196850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8262" y="1458898"/>
            <a:ext cx="206375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Documents and Settings\kenshi\My Documents\eclipse\3dpaint\texture\stratum\top_strat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1538" y="2357430"/>
            <a:ext cx="1883734" cy="173831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2" name="テキスト ボックス 24"/>
          <p:cNvSpPr txBox="1">
            <a:spLocks noChangeArrowheads="1"/>
          </p:cNvSpPr>
          <p:nvPr/>
        </p:nvSpPr>
        <p:spPr bwMode="auto">
          <a:xfrm>
            <a:off x="6429388" y="1344847"/>
            <a:ext cx="22844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2000" dirty="0">
                <a:latin typeface="Myriad Pro" pitchFamily="34" charset="0"/>
                <a:cs typeface="Times New Roman" pitchFamily="18" charset="0"/>
              </a:rPr>
              <a:t>(= depth direction)</a:t>
            </a:r>
            <a:endParaRPr lang="ja-JP" altLang="en-US" sz="2000" dirty="0"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13" name="テキスト ボックス 24"/>
          <p:cNvSpPr txBox="1">
            <a:spLocks noChangeArrowheads="1"/>
          </p:cNvSpPr>
          <p:nvPr/>
        </p:nvSpPr>
        <p:spPr bwMode="auto">
          <a:xfrm>
            <a:off x="5500694" y="4786322"/>
            <a:ext cx="2022475" cy="708025"/>
          </a:xfrm>
          <a:prstGeom prst="rect">
            <a:avLst/>
          </a:prstGeom>
          <a:noFill/>
          <a:ln w="38100" cap="rnd">
            <a:solidFill>
              <a:srgbClr val="FFC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000" b="1">
                <a:latin typeface="+mj-lt"/>
                <a:cs typeface="Times New Roman" pitchFamily="18" charset="0"/>
              </a:rPr>
              <a:t>Output:</a:t>
            </a:r>
          </a:p>
          <a:p>
            <a:r>
              <a:rPr lang="en-US" altLang="ja-JP" sz="2000">
                <a:latin typeface="+mj-lt"/>
                <a:cs typeface="Times New Roman" pitchFamily="18" charset="0"/>
              </a:rPr>
              <a:t>3D solid texture</a:t>
            </a:r>
            <a:endParaRPr lang="ja-JP" altLang="en-US" sz="2000">
              <a:latin typeface="+mj-lt"/>
              <a:cs typeface="Times New Roman" pitchFamily="18" charset="0"/>
            </a:endParaRPr>
          </a:p>
        </p:txBody>
      </p:sp>
      <p:sp>
        <p:nvSpPr>
          <p:cNvPr id="14" name="テキスト ボックス 24"/>
          <p:cNvSpPr txBox="1">
            <a:spLocks noChangeArrowheads="1"/>
          </p:cNvSpPr>
          <p:nvPr/>
        </p:nvSpPr>
        <p:spPr bwMode="auto">
          <a:xfrm>
            <a:off x="1214414" y="4786322"/>
            <a:ext cx="1658938" cy="708025"/>
          </a:xfrm>
          <a:prstGeom prst="rect">
            <a:avLst/>
          </a:prstGeom>
          <a:noFill/>
          <a:ln w="38100" cap="rnd">
            <a:solidFill>
              <a:srgbClr val="00B0F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000" b="1" dirty="0">
                <a:latin typeface="+mj-lt"/>
                <a:cs typeface="Times New Roman" pitchFamily="18" charset="0"/>
              </a:rPr>
              <a:t>Input:</a:t>
            </a:r>
            <a:endParaRPr lang="ja-JP" altLang="en-US" sz="2000" b="1" dirty="0">
              <a:latin typeface="+mj-lt"/>
              <a:cs typeface="Times New Roman" pitchFamily="18" charset="0"/>
            </a:endParaRPr>
          </a:p>
          <a:p>
            <a:r>
              <a:rPr lang="en-US" altLang="ja-JP" sz="2000" dirty="0">
                <a:latin typeface="+mj-lt"/>
                <a:cs typeface="Times New Roman" pitchFamily="18" charset="0"/>
              </a:rPr>
              <a:t>2D exemplar</a:t>
            </a:r>
          </a:p>
        </p:txBody>
      </p:sp>
      <p:sp>
        <p:nvSpPr>
          <p:cNvPr id="16" name="フリーフォーム 15"/>
          <p:cNvSpPr/>
          <p:nvPr/>
        </p:nvSpPr>
        <p:spPr>
          <a:xfrm>
            <a:off x="5092117" y="2315361"/>
            <a:ext cx="1661021" cy="2030136"/>
          </a:xfrm>
          <a:custGeom>
            <a:avLst/>
            <a:gdLst>
              <a:gd name="connsiteX0" fmla="*/ 0 w 1052146"/>
              <a:gd name="connsiteY0" fmla="*/ 0 h 1374530"/>
              <a:gd name="connsiteX1" fmla="*/ 90854 w 1052146"/>
              <a:gd name="connsiteY1" fmla="*/ 1090246 h 1374530"/>
              <a:gd name="connsiteX2" fmla="*/ 1052146 w 1052146"/>
              <a:gd name="connsiteY2" fmla="*/ 1374530 h 1374530"/>
              <a:gd name="connsiteX3" fmla="*/ 1046285 w 1052146"/>
              <a:gd name="connsiteY3" fmla="*/ 172915 h 1374530"/>
              <a:gd name="connsiteX0" fmla="*/ 0 w 1052146"/>
              <a:gd name="connsiteY0" fmla="*/ 0 h 1374530"/>
              <a:gd name="connsiteX1" fmla="*/ 90854 w 1052146"/>
              <a:gd name="connsiteY1" fmla="*/ 1090246 h 1374530"/>
              <a:gd name="connsiteX2" fmla="*/ 1052146 w 1052146"/>
              <a:gd name="connsiteY2" fmla="*/ 1374530 h 1374530"/>
              <a:gd name="connsiteX3" fmla="*/ 1046285 w 1052146"/>
              <a:gd name="connsiteY3" fmla="*/ 172915 h 1374530"/>
              <a:gd name="connsiteX4" fmla="*/ 0 w 1052146"/>
              <a:gd name="connsiteY4" fmla="*/ 0 h 1374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2146" h="1374530">
                <a:moveTo>
                  <a:pt x="0" y="0"/>
                </a:moveTo>
                <a:lnTo>
                  <a:pt x="90854" y="1090246"/>
                </a:lnTo>
                <a:lnTo>
                  <a:pt x="1052146" y="1374530"/>
                </a:lnTo>
                <a:cubicBezTo>
                  <a:pt x="1050192" y="973992"/>
                  <a:pt x="1048239" y="573453"/>
                  <a:pt x="1046285" y="172915"/>
                </a:cubicBezTo>
                <a:lnTo>
                  <a:pt x="0" y="0"/>
                </a:lnTo>
                <a:close/>
              </a:path>
            </a:pathLst>
          </a:custGeom>
          <a:ln w="38100" cap="rnd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6811862" y="2223082"/>
            <a:ext cx="897622" cy="2072081"/>
          </a:xfrm>
          <a:custGeom>
            <a:avLst/>
            <a:gdLst>
              <a:gd name="connsiteX0" fmla="*/ 0 w 559776"/>
              <a:gd name="connsiteY0" fmla="*/ 240323 h 1441939"/>
              <a:gd name="connsiteX1" fmla="*/ 5861 w 559776"/>
              <a:gd name="connsiteY1" fmla="*/ 1441939 h 1441939"/>
              <a:gd name="connsiteX2" fmla="*/ 515815 w 559776"/>
              <a:gd name="connsiteY2" fmla="*/ 1019908 h 1441939"/>
              <a:gd name="connsiteX3" fmla="*/ 559776 w 559776"/>
              <a:gd name="connsiteY3" fmla="*/ 0 h 1441939"/>
              <a:gd name="connsiteX0" fmla="*/ 0 w 559776"/>
              <a:gd name="connsiteY0" fmla="*/ 240323 h 1441939"/>
              <a:gd name="connsiteX1" fmla="*/ 5861 w 559776"/>
              <a:gd name="connsiteY1" fmla="*/ 1441939 h 1441939"/>
              <a:gd name="connsiteX2" fmla="*/ 515815 w 559776"/>
              <a:gd name="connsiteY2" fmla="*/ 1019908 h 1441939"/>
              <a:gd name="connsiteX3" fmla="*/ 559776 w 559776"/>
              <a:gd name="connsiteY3" fmla="*/ 0 h 1441939"/>
              <a:gd name="connsiteX4" fmla="*/ 0 w 559776"/>
              <a:gd name="connsiteY4" fmla="*/ 240323 h 144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776" h="1441939">
                <a:moveTo>
                  <a:pt x="0" y="240323"/>
                </a:moveTo>
                <a:cubicBezTo>
                  <a:pt x="1954" y="640862"/>
                  <a:pt x="3907" y="1041400"/>
                  <a:pt x="5861" y="1441939"/>
                </a:cubicBezTo>
                <a:lnTo>
                  <a:pt x="515815" y="1019908"/>
                </a:lnTo>
                <a:lnTo>
                  <a:pt x="559776" y="0"/>
                </a:lnTo>
                <a:lnTo>
                  <a:pt x="0" y="240323"/>
                </a:lnTo>
                <a:close/>
              </a:path>
            </a:pathLst>
          </a:custGeom>
          <a:ln w="38100" cap="rnd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8" name="円弧 17"/>
          <p:cNvSpPr/>
          <p:nvPr/>
        </p:nvSpPr>
        <p:spPr>
          <a:xfrm>
            <a:off x="2365696" y="2516698"/>
            <a:ext cx="5142452" cy="2217222"/>
          </a:xfrm>
          <a:prstGeom prst="arc">
            <a:avLst>
              <a:gd name="adj1" fmla="val 12424040"/>
              <a:gd name="adj2" fmla="val 21006153"/>
            </a:avLst>
          </a:prstGeom>
          <a:ln w="57150" cap="rnd">
            <a:solidFill>
              <a:schemeClr val="bg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778056" y="2736560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Similar</a:t>
            </a:r>
            <a:endParaRPr kumimoji="1" lang="ja-JP" altLang="en-US" dirty="0"/>
          </a:p>
        </p:txBody>
      </p:sp>
      <p:sp>
        <p:nvSpPr>
          <p:cNvPr id="15" name="円弧 14"/>
          <p:cNvSpPr/>
          <p:nvPr/>
        </p:nvSpPr>
        <p:spPr>
          <a:xfrm>
            <a:off x="1887522" y="3194088"/>
            <a:ext cx="4152551" cy="796925"/>
          </a:xfrm>
          <a:prstGeom prst="arc">
            <a:avLst>
              <a:gd name="adj1" fmla="val 12583802"/>
              <a:gd name="adj2" fmla="val 21399648"/>
            </a:avLst>
          </a:prstGeom>
          <a:ln w="57150" cap="rnd">
            <a:solidFill>
              <a:schemeClr val="bg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Basic idea</a:t>
            </a:r>
            <a:endParaRPr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Extend solid synthesis algorithm [</a:t>
            </a:r>
            <a:r>
              <a:rPr kumimoji="1" lang="en-US" altLang="ja-JP" dirty="0" smtClean="0">
                <a:solidFill>
                  <a:schemeClr val="accent5">
                    <a:lumMod val="75000"/>
                  </a:schemeClr>
                </a:solidFill>
              </a:rPr>
              <a:t>Kopf et al. 2007</a:t>
            </a:r>
            <a:r>
              <a:rPr kumimoji="1" lang="en-US" altLang="ja-JP" dirty="0" smtClean="0"/>
              <a:t>]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000240"/>
            <a:ext cx="3857652" cy="165426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4214818"/>
            <a:ext cx="6357982" cy="215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Basic extensions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chemeClr val="accent2"/>
                </a:solidFill>
              </a:rPr>
              <a:t>#1:</a:t>
            </a:r>
            <a:r>
              <a:rPr kumimoji="1" lang="en-US" altLang="ja-JP" dirty="0" smtClean="0"/>
              <a:t> Layer depth channel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kumimoji="1" lang="en-US" altLang="ja-JP" b="1" dirty="0" smtClean="0">
                <a:solidFill>
                  <a:schemeClr val="accent2"/>
                </a:solidFill>
              </a:rPr>
              <a:t>#2:</a:t>
            </a:r>
            <a:r>
              <a:rPr kumimoji="1" lang="en-US" altLang="ja-JP" dirty="0" smtClean="0"/>
              <a:t> Two-step process (matching &amp; blending)</a:t>
            </a:r>
            <a:br>
              <a:rPr kumimoji="1" lang="en-US" altLang="ja-JP" dirty="0" smtClean="0"/>
            </a:br>
            <a:r>
              <a:rPr kumimoji="1" lang="en-US" altLang="ja-JP" dirty="0" smtClean="0"/>
              <a:t>       performed only in </a:t>
            </a:r>
            <a:r>
              <a:rPr kumimoji="1" lang="en-US" altLang="ja-JP" dirty="0" smtClean="0">
                <a:solidFill>
                  <a:srgbClr val="FF0000"/>
                </a:solidFill>
              </a:rPr>
              <a:t>x</a:t>
            </a:r>
            <a:r>
              <a:rPr kumimoji="1" lang="en-US" altLang="ja-JP" dirty="0" smtClean="0"/>
              <a:t>- &amp; </a:t>
            </a:r>
            <a:r>
              <a:rPr kumimoji="1" lang="en-US" altLang="ja-JP" dirty="0" smtClean="0">
                <a:solidFill>
                  <a:srgbClr val="00B050"/>
                </a:solidFill>
              </a:rPr>
              <a:t>y</a:t>
            </a:r>
            <a:r>
              <a:rPr kumimoji="1" lang="en-US" altLang="ja-JP" dirty="0" smtClean="0"/>
              <a:t>-direction</a:t>
            </a:r>
            <a:endParaRPr kumimoji="1" lang="ja-JP" altLang="en-US" dirty="0"/>
          </a:p>
        </p:txBody>
      </p:sp>
      <p:pic>
        <p:nvPicPr>
          <p:cNvPr id="4" name="Picture 2" descr="C:\Documents and Settings\kenshi\My Documents\Visual Studio 2005\Projects\LayeredSolidSynthesis\SolidSynthesis_KFC07\top_str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" y="2133605"/>
            <a:ext cx="162560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4263" y="2133605"/>
            <a:ext cx="162560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1847853"/>
            <a:ext cx="221615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0826" y="1847853"/>
            <a:ext cx="221615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テキスト ボックス 7"/>
          <p:cNvSpPr txBox="1"/>
          <p:nvPr/>
        </p:nvSpPr>
        <p:spPr>
          <a:xfrm>
            <a:off x="857224" y="3643314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RGB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14612" y="3643314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Depth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929190" y="3643314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RGB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15206" y="3643314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Depth</a:t>
            </a:r>
            <a:endParaRPr kumimoji="1" lang="ja-JP" altLang="en-US" dirty="0"/>
          </a:p>
        </p:txBody>
      </p:sp>
      <p:grpSp>
        <p:nvGrpSpPr>
          <p:cNvPr id="23" name="グループ化 22"/>
          <p:cNvGrpSpPr/>
          <p:nvPr/>
        </p:nvGrpSpPr>
        <p:grpSpPr>
          <a:xfrm>
            <a:off x="5959488" y="4422785"/>
            <a:ext cx="2994025" cy="2257425"/>
            <a:chOff x="5959488" y="4422785"/>
            <a:chExt cx="2994025" cy="2257425"/>
          </a:xfrm>
        </p:grpSpPr>
        <p:pic>
          <p:nvPicPr>
            <p:cNvPr id="12" name="Picture 1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29388" y="4786322"/>
              <a:ext cx="2043112" cy="189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直線矢印コネクタ 12"/>
            <p:cNvCxnSpPr/>
            <p:nvPr/>
          </p:nvCxnSpPr>
          <p:spPr>
            <a:xfrm rot="5400000" flipH="1" flipV="1">
              <a:off x="7031844" y="4666466"/>
              <a:ext cx="488950" cy="1588"/>
            </a:xfrm>
            <a:prstGeom prst="straightConnector1">
              <a:avLst/>
            </a:prstGeom>
            <a:ln w="38100" cap="rnd">
              <a:solidFill>
                <a:srgbClr val="0000FF"/>
              </a:solidFill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rot="10800000" flipV="1">
              <a:off x="6145225" y="6324610"/>
              <a:ext cx="433388" cy="217487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>
              <a:off x="8348675" y="6143635"/>
              <a:ext cx="419100" cy="106362"/>
            </a:xfrm>
            <a:prstGeom prst="straightConnector1">
              <a:avLst/>
            </a:prstGeom>
            <a:ln w="38100" cap="rnd">
              <a:solidFill>
                <a:srgbClr val="00FF00"/>
              </a:solidFill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59488" y="6249997"/>
              <a:ext cx="228600" cy="220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756663" y="5967422"/>
              <a:ext cx="196850" cy="227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378713" y="4452947"/>
              <a:ext cx="206375" cy="188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フリーフォーム 18"/>
            <p:cNvSpPr/>
            <p:nvPr/>
          </p:nvSpPr>
          <p:spPr>
            <a:xfrm>
              <a:off x="7000892" y="5500702"/>
              <a:ext cx="571504" cy="571504"/>
            </a:xfrm>
            <a:custGeom>
              <a:avLst/>
              <a:gdLst>
                <a:gd name="connsiteX0" fmla="*/ 0 w 1052146"/>
                <a:gd name="connsiteY0" fmla="*/ 0 h 1374530"/>
                <a:gd name="connsiteX1" fmla="*/ 90854 w 1052146"/>
                <a:gd name="connsiteY1" fmla="*/ 1090246 h 1374530"/>
                <a:gd name="connsiteX2" fmla="*/ 1052146 w 1052146"/>
                <a:gd name="connsiteY2" fmla="*/ 1374530 h 1374530"/>
                <a:gd name="connsiteX3" fmla="*/ 1046285 w 1052146"/>
                <a:gd name="connsiteY3" fmla="*/ 172915 h 1374530"/>
                <a:gd name="connsiteX0" fmla="*/ 0 w 1052146"/>
                <a:gd name="connsiteY0" fmla="*/ 0 h 1374530"/>
                <a:gd name="connsiteX1" fmla="*/ 90854 w 1052146"/>
                <a:gd name="connsiteY1" fmla="*/ 1090246 h 1374530"/>
                <a:gd name="connsiteX2" fmla="*/ 1052146 w 1052146"/>
                <a:gd name="connsiteY2" fmla="*/ 1374530 h 1374530"/>
                <a:gd name="connsiteX3" fmla="*/ 1046285 w 1052146"/>
                <a:gd name="connsiteY3" fmla="*/ 172915 h 1374530"/>
                <a:gd name="connsiteX4" fmla="*/ 0 w 1052146"/>
                <a:gd name="connsiteY4" fmla="*/ 0 h 137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146" h="1374530">
                  <a:moveTo>
                    <a:pt x="0" y="0"/>
                  </a:moveTo>
                  <a:lnTo>
                    <a:pt x="90854" y="1090246"/>
                  </a:lnTo>
                  <a:lnTo>
                    <a:pt x="1052146" y="1374530"/>
                  </a:lnTo>
                  <a:cubicBezTo>
                    <a:pt x="1050192" y="973992"/>
                    <a:pt x="1048239" y="573453"/>
                    <a:pt x="1046285" y="172915"/>
                  </a:cubicBezTo>
                  <a:lnTo>
                    <a:pt x="0" y="0"/>
                  </a:lnTo>
                  <a:close/>
                </a:path>
              </a:pathLst>
            </a:custGeom>
            <a:ln w="38100" cap="rnd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0" name="フリーフォーム 19"/>
            <p:cNvSpPr/>
            <p:nvPr/>
          </p:nvSpPr>
          <p:spPr>
            <a:xfrm>
              <a:off x="7143768" y="5488012"/>
              <a:ext cx="357190" cy="655632"/>
            </a:xfrm>
            <a:custGeom>
              <a:avLst/>
              <a:gdLst>
                <a:gd name="connsiteX0" fmla="*/ 0 w 559776"/>
                <a:gd name="connsiteY0" fmla="*/ 240323 h 1441939"/>
                <a:gd name="connsiteX1" fmla="*/ 5861 w 559776"/>
                <a:gd name="connsiteY1" fmla="*/ 1441939 h 1441939"/>
                <a:gd name="connsiteX2" fmla="*/ 515815 w 559776"/>
                <a:gd name="connsiteY2" fmla="*/ 1019908 h 1441939"/>
                <a:gd name="connsiteX3" fmla="*/ 559776 w 559776"/>
                <a:gd name="connsiteY3" fmla="*/ 0 h 1441939"/>
                <a:gd name="connsiteX0" fmla="*/ 0 w 559776"/>
                <a:gd name="connsiteY0" fmla="*/ 240323 h 1441939"/>
                <a:gd name="connsiteX1" fmla="*/ 5861 w 559776"/>
                <a:gd name="connsiteY1" fmla="*/ 1441939 h 1441939"/>
                <a:gd name="connsiteX2" fmla="*/ 515815 w 559776"/>
                <a:gd name="connsiteY2" fmla="*/ 1019908 h 1441939"/>
                <a:gd name="connsiteX3" fmla="*/ 559776 w 559776"/>
                <a:gd name="connsiteY3" fmla="*/ 0 h 1441939"/>
                <a:gd name="connsiteX4" fmla="*/ 0 w 559776"/>
                <a:gd name="connsiteY4" fmla="*/ 240323 h 144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776" h="1441939">
                  <a:moveTo>
                    <a:pt x="0" y="240323"/>
                  </a:moveTo>
                  <a:cubicBezTo>
                    <a:pt x="1954" y="640862"/>
                    <a:pt x="3907" y="1041400"/>
                    <a:pt x="5861" y="1441939"/>
                  </a:cubicBezTo>
                  <a:lnTo>
                    <a:pt x="515815" y="1019908"/>
                  </a:lnTo>
                  <a:lnTo>
                    <a:pt x="559776" y="0"/>
                  </a:lnTo>
                  <a:lnTo>
                    <a:pt x="0" y="240323"/>
                  </a:lnTo>
                  <a:close/>
                </a:path>
              </a:pathLst>
            </a:custGeom>
            <a:ln w="38100" cap="rnd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cxnSp>
          <p:nvCxnSpPr>
            <p:cNvPr id="22" name="直線コネクタ 21"/>
            <p:cNvCxnSpPr/>
            <p:nvPr/>
          </p:nvCxnSpPr>
          <p:spPr>
            <a:xfrm rot="5400000">
              <a:off x="7143768" y="5786454"/>
              <a:ext cx="428628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Problem with basic extensions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r>
              <a:rPr lang="en-US" altLang="ja-JP" dirty="0" smtClean="0">
                <a:sym typeface="Wingdings" pitchFamily="2" charset="2"/>
              </a:rPr>
              <a:t> Sweeping artifact</a:t>
            </a:r>
            <a:endParaRPr kumimoji="1" lang="ja-JP" altLang="en-US" dirty="0"/>
          </a:p>
        </p:txBody>
      </p:sp>
      <p:pic>
        <p:nvPicPr>
          <p:cNvPr id="5" name="sweeping_artifac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285984" y="1785926"/>
            <a:ext cx="4429156" cy="467705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Cause of sweeping artifact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N</a:t>
            </a:r>
            <a:r>
              <a:rPr kumimoji="1" lang="en-US" altLang="ja-JP" dirty="0" smtClean="0"/>
              <a:t>eighborhoods in </a:t>
            </a:r>
            <a:r>
              <a:rPr kumimoji="1" lang="en-US" altLang="ja-JP" dirty="0" smtClean="0">
                <a:solidFill>
                  <a:srgbClr val="FF0000"/>
                </a:solidFill>
              </a:rPr>
              <a:t>x</a:t>
            </a:r>
            <a:r>
              <a:rPr kumimoji="1" lang="en-US" altLang="ja-JP" dirty="0" smtClean="0"/>
              <a:t>- &amp; </a:t>
            </a:r>
            <a:r>
              <a:rPr kumimoji="1" lang="en-US" altLang="ja-JP" dirty="0" smtClean="0">
                <a:solidFill>
                  <a:srgbClr val="00B050"/>
                </a:solidFill>
              </a:rPr>
              <a:t>y</a:t>
            </a:r>
            <a:r>
              <a:rPr kumimoji="1" lang="en-US" altLang="ja-JP" dirty="0" smtClean="0"/>
              <a:t>-direction best match to the same neighborhood in 2D exemplar!</a:t>
            </a:r>
            <a:endParaRPr kumimoji="1" lang="ja-JP" altLang="en-US" dirty="0"/>
          </a:p>
        </p:txBody>
      </p:sp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74" y="3429000"/>
            <a:ext cx="1835150" cy="1693863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5" name="直方体 4"/>
          <p:cNvSpPr/>
          <p:nvPr/>
        </p:nvSpPr>
        <p:spPr>
          <a:xfrm>
            <a:off x="1347799" y="3132138"/>
            <a:ext cx="2263775" cy="2089150"/>
          </a:xfrm>
          <a:prstGeom prst="cube">
            <a:avLst>
              <a:gd name="adj" fmla="val 26733"/>
            </a:avLst>
          </a:prstGeom>
          <a:solidFill>
            <a:srgbClr val="F4EBC8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" name="正方形/長方形 19"/>
          <p:cNvSpPr/>
          <p:nvPr/>
        </p:nvSpPr>
        <p:spPr>
          <a:xfrm>
            <a:off x="1953081" y="3801902"/>
            <a:ext cx="589511" cy="905301"/>
          </a:xfrm>
          <a:prstGeom prst="rect">
            <a:avLst/>
          </a:prstGeom>
          <a:solidFill>
            <a:srgbClr val="B1D581"/>
          </a:solidFill>
          <a:ln w="38100">
            <a:solidFill>
              <a:srgbClr val="00C000"/>
            </a:solidFill>
          </a:ln>
          <a:scene3d>
            <a:camera prst="orthographicFront">
              <a:rot lat="2100000" lon="179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84349" y="4021138"/>
            <a:ext cx="819150" cy="755650"/>
          </a:xfrm>
          <a:prstGeom prst="rect">
            <a:avLst/>
          </a:prstGeom>
          <a:solidFill>
            <a:srgbClr val="FFB9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" name="正方形/長方形 19"/>
          <p:cNvSpPr/>
          <p:nvPr/>
        </p:nvSpPr>
        <p:spPr>
          <a:xfrm>
            <a:off x="1649978" y="4086224"/>
            <a:ext cx="589511" cy="905301"/>
          </a:xfrm>
          <a:prstGeom prst="rect">
            <a:avLst/>
          </a:prstGeom>
          <a:solidFill>
            <a:srgbClr val="B1D581"/>
          </a:solidFill>
          <a:ln w="38100">
            <a:solidFill>
              <a:srgbClr val="00C000"/>
            </a:solidFill>
          </a:ln>
          <a:scene3d>
            <a:camera prst="orthographicFront">
              <a:rot lat="2100000" lon="179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0" name="直方体 9"/>
          <p:cNvSpPr/>
          <p:nvPr/>
        </p:nvSpPr>
        <p:spPr>
          <a:xfrm>
            <a:off x="1960574" y="4294188"/>
            <a:ext cx="239712" cy="242887"/>
          </a:xfrm>
          <a:prstGeom prst="cube">
            <a:avLst>
              <a:gd name="adj" fmla="val 32800"/>
            </a:avLst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rot="5400000" flipH="1" flipV="1">
            <a:off x="1704193" y="2856706"/>
            <a:ext cx="488950" cy="1587"/>
          </a:xfrm>
          <a:prstGeom prst="straightConnector1">
            <a:avLst/>
          </a:prstGeom>
          <a:ln w="38100" cap="rnd">
            <a:solidFill>
              <a:srgbClr val="0000FF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rot="5400000">
            <a:off x="967593" y="5226843"/>
            <a:ext cx="355600" cy="379413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644911" y="4660900"/>
            <a:ext cx="549275" cy="1588"/>
          </a:xfrm>
          <a:prstGeom prst="straightConnector1">
            <a:avLst/>
          </a:prstGeom>
          <a:ln w="38100" cap="rnd">
            <a:solidFill>
              <a:srgbClr val="00FF00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93"/>
          <p:cNvSpPr txBox="1">
            <a:spLocks noChangeArrowheads="1"/>
          </p:cNvSpPr>
          <p:nvPr/>
        </p:nvSpPr>
        <p:spPr bwMode="auto">
          <a:xfrm>
            <a:off x="4000496" y="4743462"/>
            <a:ext cx="1393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2000" dirty="0" smtClean="0">
                <a:latin typeface="+mj-lt"/>
                <a:cs typeface="Times New Roman" pitchFamily="18" charset="0"/>
              </a:rPr>
              <a:t>Match</a:t>
            </a:r>
            <a:endParaRPr lang="ja-JP" alt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20" name="テキスト ボックス 93"/>
          <p:cNvSpPr txBox="1">
            <a:spLocks noChangeArrowheads="1"/>
          </p:cNvSpPr>
          <p:nvPr/>
        </p:nvSpPr>
        <p:spPr bwMode="auto">
          <a:xfrm>
            <a:off x="4000496" y="3171826"/>
            <a:ext cx="1393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2000" dirty="0" smtClean="0">
                <a:latin typeface="+mj-lt"/>
                <a:cs typeface="Times New Roman" pitchFamily="18" charset="0"/>
              </a:rPr>
              <a:t>Match</a:t>
            </a:r>
            <a:endParaRPr lang="ja-JP" altLang="en-US" sz="2000" dirty="0">
              <a:latin typeface="+mj-lt"/>
              <a:cs typeface="Times New Roman" pitchFamily="18" charset="0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648" y="5234929"/>
            <a:ext cx="228600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5940" y="4373514"/>
            <a:ext cx="196850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04" y="2649314"/>
            <a:ext cx="206375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正方形/長方形 23"/>
          <p:cNvSpPr/>
          <p:nvPr/>
        </p:nvSpPr>
        <p:spPr>
          <a:xfrm>
            <a:off x="7000892" y="4098934"/>
            <a:ext cx="760413" cy="68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000892" y="4098934"/>
            <a:ext cx="760413" cy="68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000892" y="4098934"/>
            <a:ext cx="760413" cy="68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rnd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286644" y="4341820"/>
            <a:ext cx="171450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4" name="円弧 13"/>
          <p:cNvSpPr/>
          <p:nvPr/>
        </p:nvSpPr>
        <p:spPr>
          <a:xfrm flipV="1">
            <a:off x="1787536" y="2774950"/>
            <a:ext cx="5772150" cy="2344738"/>
          </a:xfrm>
          <a:prstGeom prst="arc">
            <a:avLst>
              <a:gd name="adj1" fmla="val 11800034"/>
              <a:gd name="adj2" fmla="val 20845917"/>
            </a:avLst>
          </a:prstGeom>
          <a:ln w="38100" cap="rnd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5" name="円弧 14"/>
          <p:cNvSpPr/>
          <p:nvPr/>
        </p:nvSpPr>
        <p:spPr>
          <a:xfrm>
            <a:off x="1828800" y="3536950"/>
            <a:ext cx="5483236" cy="1828800"/>
          </a:xfrm>
          <a:prstGeom prst="arc">
            <a:avLst>
              <a:gd name="adj1" fmla="val 11587123"/>
              <a:gd name="adj2" fmla="val 21352982"/>
            </a:avLst>
          </a:prstGeom>
          <a:ln w="38100" cap="rnd">
            <a:solidFill>
              <a:srgbClr val="00C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4" grpId="0" animBg="1"/>
      <p:bldP spid="25" grpId="0" animBg="1"/>
      <p:bldP spid="27" grpId="0" animBg="1"/>
      <p:bldP spid="28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to sweeping artifact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Collect </a:t>
            </a:r>
            <a:r>
              <a:rPr kumimoji="1" lang="en-US" altLang="ja-JP" b="1" dirty="0" smtClean="0">
                <a:solidFill>
                  <a:schemeClr val="bg1"/>
                </a:solidFill>
              </a:rPr>
              <a:t>two</a:t>
            </a:r>
            <a:r>
              <a:rPr kumimoji="1" lang="en-US" altLang="ja-JP" dirty="0" smtClean="0"/>
              <a:t> best matching neighborhoods </a:t>
            </a:r>
            <a:br>
              <a:rPr kumimoji="1" lang="en-US" altLang="ja-JP" dirty="0" smtClean="0"/>
            </a:br>
            <a:r>
              <a:rPr kumimoji="1" lang="en-US" altLang="ja-JP" dirty="0" smtClean="0"/>
              <a:t>for </a:t>
            </a:r>
            <a:r>
              <a:rPr kumimoji="1" lang="en-US" altLang="ja-JP" dirty="0" smtClean="0">
                <a:solidFill>
                  <a:srgbClr val="FF0000"/>
                </a:solidFill>
              </a:rPr>
              <a:t>x</a:t>
            </a:r>
            <a:r>
              <a:rPr kumimoji="1" lang="en-US" altLang="ja-JP" dirty="0" smtClean="0"/>
              <a:t>- &amp; </a:t>
            </a:r>
            <a:r>
              <a:rPr kumimoji="1" lang="en-US" altLang="ja-JP" dirty="0" smtClean="0">
                <a:solidFill>
                  <a:srgbClr val="00B050"/>
                </a:solidFill>
              </a:rPr>
              <a:t>y</a:t>
            </a:r>
            <a:r>
              <a:rPr kumimoji="1" lang="en-US" altLang="ja-JP" dirty="0" smtClean="0"/>
              <a:t>-directions</a:t>
            </a:r>
          </a:p>
          <a:p>
            <a:r>
              <a:rPr lang="en-US" altLang="ja-JP" dirty="0" smtClean="0"/>
              <a:t>When 1</a:t>
            </a:r>
            <a:r>
              <a:rPr lang="en-US" altLang="ja-JP" baseline="30000" dirty="0" smtClean="0"/>
              <a:t>st</a:t>
            </a:r>
            <a:r>
              <a:rPr lang="en-US" altLang="ja-JP" dirty="0" smtClean="0"/>
              <a:t> matches collide,</a:t>
            </a:r>
            <a:endParaRPr kumimoji="1" lang="en-US" altLang="ja-JP" dirty="0" smtClean="0"/>
          </a:p>
          <a:p>
            <a:r>
              <a:rPr lang="en-US" altLang="ja-JP" dirty="0" smtClean="0"/>
              <a:t>Select the closer one (</a:t>
            </a:r>
            <a:r>
              <a:rPr lang="en-US" altLang="ja-JP" dirty="0" smtClean="0">
                <a:solidFill>
                  <a:srgbClr val="00B050"/>
                </a:solidFill>
              </a:rPr>
              <a:t>y</a:t>
            </a:r>
            <a:r>
              <a:rPr lang="en-US" altLang="ja-JP" dirty="0" smtClean="0"/>
              <a:t>)</a:t>
            </a:r>
          </a:p>
          <a:p>
            <a:pPr lvl="1"/>
            <a:r>
              <a:rPr lang="en-US" altLang="ja-JP" dirty="0" smtClean="0"/>
              <a:t>Assign 2</a:t>
            </a:r>
            <a:r>
              <a:rPr kumimoji="1" lang="en-US" altLang="ja-JP" baseline="30000" dirty="0" smtClean="0"/>
              <a:t>nd</a:t>
            </a:r>
            <a:r>
              <a:rPr kumimoji="1" lang="en-US" altLang="ja-JP" dirty="0" smtClean="0"/>
              <a:t> match </a:t>
            </a:r>
            <a:r>
              <a:rPr lang="en-US" altLang="ja-JP" dirty="0" smtClean="0"/>
              <a:t>for </a:t>
            </a:r>
            <a:r>
              <a:rPr kumimoji="1" lang="en-US" altLang="ja-JP" dirty="0" smtClean="0"/>
              <a:t>the other (</a:t>
            </a:r>
            <a:r>
              <a:rPr kumimoji="1" lang="en-US" altLang="ja-JP" dirty="0" smtClean="0">
                <a:solidFill>
                  <a:srgbClr val="FF0000"/>
                </a:solidFill>
              </a:rPr>
              <a:t>x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935" y="3878279"/>
            <a:ext cx="1833563" cy="1693862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92" y="5092724"/>
            <a:ext cx="1833563" cy="1693862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6" name="直方体 5"/>
          <p:cNvSpPr/>
          <p:nvPr/>
        </p:nvSpPr>
        <p:spPr>
          <a:xfrm>
            <a:off x="606448" y="4298954"/>
            <a:ext cx="2262187" cy="2089150"/>
          </a:xfrm>
          <a:prstGeom prst="cube">
            <a:avLst>
              <a:gd name="adj" fmla="val 26733"/>
            </a:avLst>
          </a:prstGeom>
          <a:solidFill>
            <a:srgbClr val="F4EBC8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" name="正方形/長方形 19"/>
          <p:cNvSpPr/>
          <p:nvPr/>
        </p:nvSpPr>
        <p:spPr>
          <a:xfrm>
            <a:off x="1211368" y="4968676"/>
            <a:ext cx="589511" cy="905301"/>
          </a:xfrm>
          <a:prstGeom prst="rect">
            <a:avLst/>
          </a:prstGeom>
          <a:solidFill>
            <a:srgbClr val="B1D581"/>
          </a:solidFill>
          <a:ln w="38100">
            <a:solidFill>
              <a:srgbClr val="00C000"/>
            </a:solidFill>
          </a:ln>
          <a:scene3d>
            <a:camera prst="orthographicFront">
              <a:rot lat="2100000" lon="179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942998" y="5187954"/>
            <a:ext cx="819150" cy="755650"/>
          </a:xfrm>
          <a:prstGeom prst="rect">
            <a:avLst/>
          </a:prstGeom>
          <a:solidFill>
            <a:srgbClr val="FFB9B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9" name="正方形/長方形 19"/>
          <p:cNvSpPr/>
          <p:nvPr/>
        </p:nvSpPr>
        <p:spPr>
          <a:xfrm>
            <a:off x="908266" y="5252998"/>
            <a:ext cx="589511" cy="905301"/>
          </a:xfrm>
          <a:prstGeom prst="rect">
            <a:avLst/>
          </a:prstGeom>
          <a:solidFill>
            <a:srgbClr val="B1D581"/>
          </a:solidFill>
          <a:ln w="38100">
            <a:solidFill>
              <a:srgbClr val="00C000"/>
            </a:solidFill>
          </a:ln>
          <a:scene3d>
            <a:camera prst="orthographicFront">
              <a:rot lat="2100000" lon="1799997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1" name="直方体 10"/>
          <p:cNvSpPr/>
          <p:nvPr/>
        </p:nvSpPr>
        <p:spPr>
          <a:xfrm>
            <a:off x="1219223" y="5461004"/>
            <a:ext cx="241300" cy="242887"/>
          </a:xfrm>
          <a:prstGeom prst="cube">
            <a:avLst>
              <a:gd name="adj" fmla="val 32800"/>
            </a:avLst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30785" y="4408504"/>
            <a:ext cx="760413" cy="687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699160" y="4411679"/>
            <a:ext cx="760413" cy="687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6" name="テキスト ボックス 83"/>
          <p:cNvSpPr txBox="1">
            <a:spLocks noChangeArrowheads="1"/>
          </p:cNvSpPr>
          <p:nvPr/>
        </p:nvSpPr>
        <p:spPr bwMode="auto">
          <a:xfrm>
            <a:off x="4710148" y="4773629"/>
            <a:ext cx="519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00C000"/>
                </a:solidFill>
                <a:latin typeface="Calibri" pitchFamily="34" charset="0"/>
              </a:rPr>
              <a:t>1.5</a:t>
            </a:r>
            <a:endParaRPr lang="ja-JP" altLang="en-US" sz="1600" b="1" dirty="0">
              <a:solidFill>
                <a:srgbClr val="00C000"/>
              </a:solidFill>
              <a:latin typeface="Calibri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989673" y="4664091"/>
            <a:ext cx="173037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038760" y="4673616"/>
            <a:ext cx="173038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2" name="テキスト ボックス 91"/>
          <p:cNvSpPr txBox="1">
            <a:spLocks noChangeArrowheads="1"/>
          </p:cNvSpPr>
          <p:nvPr/>
        </p:nvSpPr>
        <p:spPr bwMode="auto">
          <a:xfrm>
            <a:off x="5983323" y="4406916"/>
            <a:ext cx="519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  <a:latin typeface="Calibri" pitchFamily="34" charset="0"/>
              </a:rPr>
              <a:t>1.8</a:t>
            </a:r>
            <a:endParaRPr lang="ja-JP" altLang="en-US" sz="16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テキスト ボックス 93"/>
          <p:cNvSpPr txBox="1">
            <a:spLocks noChangeArrowheads="1"/>
          </p:cNvSpPr>
          <p:nvPr/>
        </p:nvSpPr>
        <p:spPr bwMode="auto">
          <a:xfrm>
            <a:off x="2786050" y="4357694"/>
            <a:ext cx="1393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2000" dirty="0" smtClean="0">
                <a:latin typeface="+mj-lt"/>
                <a:cs typeface="Times New Roman" pitchFamily="18" charset="0"/>
              </a:rPr>
              <a:t>Match</a:t>
            </a:r>
            <a:endParaRPr lang="ja-JP" alt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25" name="テキスト ボックス 94"/>
          <p:cNvSpPr txBox="1">
            <a:spLocks noChangeArrowheads="1"/>
          </p:cNvSpPr>
          <p:nvPr/>
        </p:nvSpPr>
        <p:spPr bwMode="auto">
          <a:xfrm>
            <a:off x="2714612" y="6215082"/>
            <a:ext cx="1393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2000" dirty="0" smtClean="0">
                <a:latin typeface="+mj-lt"/>
                <a:cs typeface="Times New Roman" pitchFamily="18" charset="0"/>
              </a:rPr>
              <a:t>Match</a:t>
            </a:r>
            <a:endParaRPr lang="ja-JP" alt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27930" y="5522936"/>
            <a:ext cx="758825" cy="68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991492" y="5626124"/>
            <a:ext cx="760413" cy="687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" name="テキスト ボックス 99"/>
          <p:cNvSpPr txBox="1">
            <a:spLocks noChangeArrowheads="1"/>
          </p:cNvSpPr>
          <p:nvPr/>
        </p:nvSpPr>
        <p:spPr bwMode="auto">
          <a:xfrm>
            <a:off x="7551762" y="5500716"/>
            <a:ext cx="520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00C000"/>
                </a:solidFill>
                <a:latin typeface="Calibri" pitchFamily="34" charset="0"/>
              </a:rPr>
              <a:t>0.8</a:t>
            </a:r>
            <a:endParaRPr lang="ja-JP" altLang="en-US" sz="1600" b="1" dirty="0">
              <a:solidFill>
                <a:srgbClr val="00C000"/>
              </a:solidFill>
              <a:latin typeface="Calibri" pitchFamily="34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8283592" y="5878536"/>
            <a:ext cx="171450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732730" y="5795986"/>
            <a:ext cx="173037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" name="テキスト ボックス 106"/>
          <p:cNvSpPr txBox="1">
            <a:spLocks noChangeArrowheads="1"/>
          </p:cNvSpPr>
          <p:nvPr/>
        </p:nvSpPr>
        <p:spPr bwMode="auto">
          <a:xfrm>
            <a:off x="8278830" y="5607074"/>
            <a:ext cx="520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 b="1">
                <a:solidFill>
                  <a:srgbClr val="FF0000"/>
                </a:solidFill>
                <a:latin typeface="Calibri" pitchFamily="34" charset="0"/>
              </a:rPr>
              <a:t>1.8</a:t>
            </a:r>
            <a:endParaRPr lang="ja-JP" altLang="en-US" sz="1600" b="1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34" name="直線矢印コネクタ 33"/>
          <p:cNvCxnSpPr/>
          <p:nvPr/>
        </p:nvCxnSpPr>
        <p:spPr>
          <a:xfrm rot="5400000" flipH="1" flipV="1">
            <a:off x="976336" y="4029078"/>
            <a:ext cx="488950" cy="3175"/>
          </a:xfrm>
          <a:prstGeom prst="straightConnector1">
            <a:avLst/>
          </a:prstGeom>
          <a:ln w="38100" cap="rnd">
            <a:solidFill>
              <a:srgbClr val="0000FF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rot="5400000">
            <a:off x="212354" y="6373271"/>
            <a:ext cx="355600" cy="379413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2881305" y="5834066"/>
            <a:ext cx="547687" cy="1588"/>
          </a:xfrm>
          <a:prstGeom prst="straightConnector1">
            <a:avLst/>
          </a:prstGeom>
          <a:ln w="38100" cap="rnd">
            <a:solidFill>
              <a:srgbClr val="00FF00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円弧 82"/>
          <p:cNvSpPr/>
          <p:nvPr/>
        </p:nvSpPr>
        <p:spPr>
          <a:xfrm>
            <a:off x="1367406" y="4321383"/>
            <a:ext cx="4278385" cy="2750955"/>
          </a:xfrm>
          <a:prstGeom prst="arc">
            <a:avLst>
              <a:gd name="adj1" fmla="val 11842256"/>
              <a:gd name="adj2" fmla="val 19532798"/>
            </a:avLst>
          </a:prstGeom>
          <a:ln w="38100" cap="rnd">
            <a:solidFill>
              <a:srgbClr val="00C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750" y="6284806"/>
            <a:ext cx="228600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0930" y="5574391"/>
            <a:ext cx="196850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0250" y="3837221"/>
            <a:ext cx="206375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円弧 87"/>
          <p:cNvSpPr/>
          <p:nvPr/>
        </p:nvSpPr>
        <p:spPr>
          <a:xfrm flipV="1">
            <a:off x="1021203" y="3219312"/>
            <a:ext cx="5052425" cy="2979746"/>
          </a:xfrm>
          <a:prstGeom prst="arc">
            <a:avLst>
              <a:gd name="adj1" fmla="val 12364493"/>
              <a:gd name="adj2" fmla="val 21452494"/>
            </a:avLst>
          </a:prstGeom>
          <a:ln w="38100" cap="rnd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9" name="曲折矢印 88"/>
          <p:cNvSpPr/>
          <p:nvPr/>
        </p:nvSpPr>
        <p:spPr>
          <a:xfrm flipV="1">
            <a:off x="5500694" y="5857893"/>
            <a:ext cx="1143008" cy="857256"/>
          </a:xfrm>
          <a:prstGeom prst="bentArrow">
            <a:avLst>
              <a:gd name="adj1" fmla="val 45877"/>
              <a:gd name="adj2" fmla="val 50000"/>
              <a:gd name="adj3" fmla="val 40657"/>
              <a:gd name="adj4" fmla="val 5814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429256" y="6072207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/>
              <a:t>Select</a:t>
            </a:r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5143504" y="4313249"/>
            <a:ext cx="758825" cy="68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143504" y="4313249"/>
            <a:ext cx="758825" cy="68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C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51473" y="4313249"/>
            <a:ext cx="758825" cy="68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441985" y="4583129"/>
            <a:ext cx="171450" cy="15875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" name="円弧 31"/>
          <p:cNvSpPr/>
          <p:nvPr/>
        </p:nvSpPr>
        <p:spPr>
          <a:xfrm flipV="1">
            <a:off x="1085187" y="3210923"/>
            <a:ext cx="4432285" cy="2979746"/>
          </a:xfrm>
          <a:prstGeom prst="arc">
            <a:avLst>
              <a:gd name="adj1" fmla="val 12602324"/>
              <a:gd name="adj2" fmla="val 21482337"/>
            </a:avLst>
          </a:prstGeom>
          <a:ln w="38100" cap="rnd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8" name="円弧 37"/>
          <p:cNvSpPr/>
          <p:nvPr/>
        </p:nvSpPr>
        <p:spPr>
          <a:xfrm>
            <a:off x="1501775" y="4286257"/>
            <a:ext cx="4714908" cy="2220914"/>
          </a:xfrm>
          <a:prstGeom prst="arc">
            <a:avLst>
              <a:gd name="adj1" fmla="val 11216567"/>
              <a:gd name="adj2" fmla="val 19888452"/>
            </a:avLst>
          </a:prstGeom>
          <a:ln w="38100" cap="rnd">
            <a:solidFill>
              <a:srgbClr val="00C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0" name="テキスト ボックス 89"/>
          <p:cNvSpPr txBox="1">
            <a:spLocks noChangeArrowheads="1"/>
          </p:cNvSpPr>
          <p:nvPr/>
        </p:nvSpPr>
        <p:spPr bwMode="auto">
          <a:xfrm>
            <a:off x="5267333" y="4286257"/>
            <a:ext cx="5191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00B050"/>
                </a:solidFill>
                <a:latin typeface="Calibri" pitchFamily="34" charset="0"/>
              </a:rPr>
              <a:t>0.8</a:t>
            </a:r>
            <a:endParaRPr lang="ja-JP" altLang="en-US" sz="1600" b="1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37" name="テキスト ボックス 82"/>
          <p:cNvSpPr txBox="1">
            <a:spLocks noChangeArrowheads="1"/>
          </p:cNvSpPr>
          <p:nvPr/>
        </p:nvSpPr>
        <p:spPr bwMode="auto">
          <a:xfrm>
            <a:off x="5446748" y="4686316"/>
            <a:ext cx="520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FF0000"/>
                </a:solidFill>
                <a:latin typeface="Calibri" pitchFamily="34" charset="0"/>
              </a:rPr>
              <a:t>1.2</a:t>
            </a:r>
            <a:endParaRPr lang="ja-JP" altLang="en-US" sz="16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1" name="爆発 2 90"/>
          <p:cNvSpPr/>
          <p:nvPr/>
        </p:nvSpPr>
        <p:spPr>
          <a:xfrm>
            <a:off x="5276675" y="3868378"/>
            <a:ext cx="1367406" cy="51172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5209564" y="3967967"/>
            <a:ext cx="1377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Collide!</a:t>
            </a:r>
            <a:endParaRPr kumimoji="1" lang="ja-JP" alt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6" grpId="0"/>
      <p:bldP spid="17" grpId="0" animBg="1"/>
      <p:bldP spid="18" grpId="0" animBg="1"/>
      <p:bldP spid="22" grpId="0"/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83" grpId="0" animBg="1"/>
      <p:bldP spid="88" grpId="0" animBg="1"/>
      <p:bldP spid="89" grpId="0" animBg="1"/>
      <p:bldP spid="90" grpId="0"/>
      <p:bldP spid="93" grpId="0" animBg="1"/>
      <p:bldP spid="94" grpId="0" animBg="1"/>
      <p:bldP spid="19" grpId="0" animBg="1"/>
      <p:bldP spid="21" grpId="0" animBg="1"/>
      <p:bldP spid="32" grpId="0" animBg="1"/>
      <p:bldP spid="38" grpId="0" animBg="1"/>
      <p:bldP spid="20" grpId="0"/>
      <p:bldP spid="37" grpId="0"/>
      <p:bldP spid="91" grpId="0" animBg="1"/>
      <p:bldP spid="92" grpId="0"/>
    </p:bldLst>
  </p:timing>
</p:sld>
</file>

<file path=ppt/theme/theme1.xml><?xml version="1.0" encoding="utf-8"?>
<a:theme xmlns:a="http://schemas.openxmlformats.org/drawingml/2006/main" name="1_S2009PowerPoint">
  <a:themeElements>
    <a:clrScheme name="s2009">
      <a:dk1>
        <a:srgbClr val="581D56"/>
      </a:dk1>
      <a:lt1>
        <a:srgbClr val="917733"/>
      </a:lt1>
      <a:dk2>
        <a:srgbClr val="473715"/>
      </a:dk2>
      <a:lt2>
        <a:srgbClr val="F2F39F"/>
      </a:lt2>
      <a:accent1>
        <a:srgbClr val="DCE165"/>
      </a:accent1>
      <a:accent2>
        <a:srgbClr val="227A4D"/>
      </a:accent2>
      <a:accent3>
        <a:srgbClr val="89A787"/>
      </a:accent3>
      <a:accent4>
        <a:srgbClr val="DADADA"/>
      </a:accent4>
      <a:accent5>
        <a:srgbClr val="C7DCF3"/>
      </a:accent5>
      <a:accent6>
        <a:srgbClr val="C7AEB6"/>
      </a:accent6>
      <a:hlink>
        <a:srgbClr val="DCE165"/>
      </a:hlink>
      <a:folHlink>
        <a:srgbClr val="F2F39F"/>
      </a:folHlink>
    </a:clrScheme>
    <a:fontScheme name="1_S2009PowerPoint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siggraph2009</Template>
  <TotalTime>539</TotalTime>
  <Words>192</Words>
  <Application>Microsoft Office PowerPoint</Application>
  <PresentationFormat>画面に合わせる (4:3)</PresentationFormat>
  <Paragraphs>72</Paragraphs>
  <Slides>13</Slides>
  <Notes>1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4" baseType="lpstr">
      <vt:lpstr>1_S2009PowerPoint</vt:lpstr>
      <vt:lpstr>Layered Solid Texture Synthesis from a Single 2D Exemplar</vt:lpstr>
      <vt:lpstr>Motivation</vt:lpstr>
      <vt:lpstr>Naïve method [Takayama et al. 2008]</vt:lpstr>
      <vt:lpstr>Problem definition</vt:lpstr>
      <vt:lpstr> Basic idea</vt:lpstr>
      <vt:lpstr>Basic extensions</vt:lpstr>
      <vt:lpstr>Problem with basic extensions</vt:lpstr>
      <vt:lpstr>Cause of sweeping artifact</vt:lpstr>
      <vt:lpstr>Solution to sweeping artifact</vt:lpstr>
      <vt:lpstr>Synthesis results</vt:lpstr>
      <vt:lpstr>When applied to 3D models</vt:lpstr>
      <vt:lpstr>Discussions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Layered Solid Texture Synthesis from a Single 2D Exemplar</dc:title>
  <dc:creator>kenshi</dc:creator>
  <cp:lastModifiedBy>kenshi</cp:lastModifiedBy>
  <cp:revision>16</cp:revision>
  <dcterms:modified xsi:type="dcterms:W3CDTF">2014-07-31T11:50:34Z</dcterms:modified>
</cp:coreProperties>
</file>